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60" r:id="rId4"/>
    <p:sldId id="261" r:id="rId5"/>
    <p:sldId id="262" r:id="rId6"/>
    <p:sldId id="263" r:id="rId7"/>
    <p:sldId id="264" r:id="rId8"/>
    <p:sldId id="265"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392" autoAdjust="0"/>
  </p:normalViewPr>
  <p:slideViewPr>
    <p:cSldViewPr>
      <p:cViewPr>
        <p:scale>
          <a:sx n="60" d="100"/>
          <a:sy n="60" d="100"/>
        </p:scale>
        <p:origin x="-702" y="6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FD854E-C894-4FE6-B55B-CDF46F6D7DB3}" type="datetimeFigureOut">
              <a:rPr lang="en-US" smtClean="0"/>
              <a:pPr/>
              <a:t>3/7/2013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0D41A3-1F29-438C-BDEF-0DCCD83287C5}" type="slidenum">
              <a:rPr lang="en-US" smtClean="0"/>
              <a:pPr/>
              <a:t>‹#›</a:t>
            </a:fld>
            <a:endParaRPr lang="en-US"/>
          </a:p>
        </p:txBody>
      </p:sp>
    </p:spTree>
    <p:extLst>
      <p:ext uri="{BB962C8B-B14F-4D97-AF65-F5344CB8AC3E}">
        <p14:creationId xmlns:p14="http://schemas.microsoft.com/office/powerpoint/2010/main" xmlns="" val="25510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xmlns="" val="3157639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xmlns="" val="110031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to the Computer Science Student Network (CS2N) website run by Carnegie Mellon University for use of the free online Video Trainer 2.0 : https://www.cs2n.org/u </a:t>
            </a:r>
          </a:p>
          <a:p>
            <a:endParaRPr lang="en-US" dirty="0" smtClean="0"/>
          </a:p>
          <a:p>
            <a:r>
              <a:rPr lang="en-US" dirty="0" smtClean="0"/>
              <a:t>Direct URL for the free online Video Trainer 2.0: http://learn.cs2n.org/course/view.php?id=20</a:t>
            </a:r>
          </a:p>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xmlns="" val="1100314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A </a:t>
            </a:r>
            <a:r>
              <a:rPr lang="en-US" b="1" dirty="0" smtClean="0">
                <a:solidFill>
                  <a:schemeClr val="bg1"/>
                </a:solidFill>
              </a:rPr>
              <a:t>Conductor</a:t>
            </a:r>
            <a:r>
              <a:rPr lang="en-US" dirty="0" smtClean="0">
                <a:solidFill>
                  <a:schemeClr val="bg1"/>
                </a:solidFill>
              </a:rPr>
              <a:t> lets electricity flow…..</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A) all the time</a:t>
            </a:r>
          </a:p>
          <a:p>
            <a:pPr eaLnBrk="1" hangingPunct="1">
              <a:buFont typeface="Arial" charset="0"/>
              <a:buNone/>
            </a:pPr>
            <a:r>
              <a:rPr lang="en-US" dirty="0" smtClean="0">
                <a:solidFill>
                  <a:schemeClr val="bg1"/>
                </a:solidFill>
              </a:rPr>
              <a:t>B) only under certain conditions</a:t>
            </a:r>
          </a:p>
          <a:p>
            <a:pPr eaLnBrk="1" hangingPunct="1">
              <a:buFont typeface="Arial" charset="0"/>
              <a:buNone/>
            </a:pPr>
            <a:r>
              <a:rPr lang="en-US" dirty="0" smtClean="0">
                <a:solidFill>
                  <a:schemeClr val="bg1"/>
                </a:solidFill>
              </a:rPr>
              <a:t>C) never</a:t>
            </a:r>
          </a:p>
          <a:p>
            <a:pPr eaLnBrk="1" hangingPunct="1">
              <a:buFont typeface="Arial" charset="0"/>
              <a:buNone/>
            </a:pPr>
            <a:r>
              <a:rPr lang="en-US" dirty="0" smtClean="0">
                <a:solidFill>
                  <a:schemeClr val="bg1"/>
                </a:solidFill>
              </a:rPr>
              <a:t>D) None of the above</a:t>
            </a:r>
          </a:p>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4</a:t>
            </a:fld>
            <a:endParaRPr lang="en-US"/>
          </a:p>
        </p:txBody>
      </p:sp>
    </p:spTree>
    <p:extLst>
      <p:ext uri="{BB962C8B-B14F-4D97-AF65-F5344CB8AC3E}">
        <p14:creationId xmlns:p14="http://schemas.microsoft.com/office/powerpoint/2010/main" xmlns="" val="29189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1.  What are the power source options for the NXT?  Why might you want to power your NXT this/these way/s?</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Rechargeable Battery pack –Mobility, Cost</a:t>
            </a:r>
          </a:p>
          <a:p>
            <a:pPr eaLnBrk="1" hangingPunct="1">
              <a:buFont typeface="Arial" charset="0"/>
              <a:buNone/>
            </a:pPr>
            <a:endParaRPr lang="en-US" b="1" dirty="0" smtClean="0">
              <a:solidFill>
                <a:schemeClr val="bg1"/>
              </a:solidFill>
            </a:endParaRPr>
          </a:p>
          <a:p>
            <a:pPr eaLnBrk="1" hangingPunct="1">
              <a:buFont typeface="Arial" charset="0"/>
              <a:buNone/>
            </a:pPr>
            <a:r>
              <a:rPr lang="en-US" b="1" dirty="0" smtClean="0">
                <a:solidFill>
                  <a:schemeClr val="bg1"/>
                </a:solidFill>
              </a:rPr>
              <a:t>AA batteries –thinner brick, longer life near full charge, no waiting for recharge </a:t>
            </a:r>
          </a:p>
          <a:p>
            <a:pPr eaLnBrk="1" hangingPunct="1">
              <a:buFont typeface="Arial" charset="0"/>
              <a:buNone/>
            </a:pPr>
            <a:endParaRPr lang="en-US" b="1" dirty="0" smtClean="0">
              <a:solidFill>
                <a:schemeClr val="bg1"/>
              </a:solidFill>
            </a:endParaRPr>
          </a:p>
          <a:p>
            <a:pPr eaLnBrk="1" hangingPunct="1">
              <a:buFont typeface="Arial" charset="0"/>
              <a:buNone/>
            </a:pPr>
            <a:r>
              <a:rPr lang="en-US" b="1" dirty="0" smtClean="0">
                <a:solidFill>
                  <a:schemeClr val="bg1"/>
                </a:solidFill>
              </a:rPr>
              <a:t>AC adaptor –no battery life issues, runs indefinitely</a:t>
            </a:r>
          </a:p>
          <a:p>
            <a:pPr eaLnBrk="1" hangingPunct="1">
              <a:buFont typeface="Arial" charset="0"/>
              <a:buNone/>
            </a:pPr>
            <a:endParaRPr lang="en-US" b="1" dirty="0" smtClean="0">
              <a:solidFill>
                <a:schemeClr val="bg1"/>
              </a:solidFill>
            </a:endParaRP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5</a:t>
            </a:fld>
            <a:endParaRPr lang="en-US"/>
          </a:p>
        </p:txBody>
      </p:sp>
    </p:spTree>
    <p:extLst>
      <p:ext uri="{BB962C8B-B14F-4D97-AF65-F5344CB8AC3E}">
        <p14:creationId xmlns:p14="http://schemas.microsoft.com/office/powerpoint/2010/main" xmlns="" val="29189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When charging the battery pack how do you know when it is done charging:</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The red light on the Battery turns off</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6</a:t>
            </a:fld>
            <a:endParaRPr lang="en-US"/>
          </a:p>
        </p:txBody>
      </p:sp>
    </p:spTree>
    <p:extLst>
      <p:ext uri="{BB962C8B-B14F-4D97-AF65-F5344CB8AC3E}">
        <p14:creationId xmlns:p14="http://schemas.microsoft.com/office/powerpoint/2010/main" xmlns="" val="29189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Arial" charset="0"/>
              <a:buNone/>
            </a:pPr>
            <a:r>
              <a:rPr lang="en-US" dirty="0" smtClean="0">
                <a:solidFill>
                  <a:schemeClr val="bg1"/>
                </a:solidFill>
              </a:rPr>
              <a:t>When charging the battery pack how do you know when it is done charging:</a:t>
            </a:r>
          </a:p>
          <a:p>
            <a:pPr eaLnBrk="1" hangingPunct="1">
              <a:buFont typeface="Arial" charset="0"/>
              <a:buNone/>
            </a:pPr>
            <a:endParaRPr lang="en-US" dirty="0" smtClean="0">
              <a:solidFill>
                <a:schemeClr val="bg1"/>
              </a:solidFill>
            </a:endParaRPr>
          </a:p>
          <a:p>
            <a:pPr eaLnBrk="1" hangingPunct="1">
              <a:buFont typeface="Arial" charset="0"/>
              <a:buNone/>
            </a:pPr>
            <a:r>
              <a:rPr lang="en-US" b="1" dirty="0" smtClean="0">
                <a:solidFill>
                  <a:schemeClr val="bg1"/>
                </a:solidFill>
              </a:rPr>
              <a:t>The red light on the Battery turns off</a:t>
            </a: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7</a:t>
            </a:fld>
            <a:endParaRPr lang="en-US"/>
          </a:p>
        </p:txBody>
      </p:sp>
    </p:spTree>
    <p:extLst>
      <p:ext uri="{BB962C8B-B14F-4D97-AF65-F5344CB8AC3E}">
        <p14:creationId xmlns:p14="http://schemas.microsoft.com/office/powerpoint/2010/main" xmlns="" val="29189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Unit review.  Only the </a:t>
            </a:r>
            <a:r>
              <a:rPr lang="en-US" b="1" u="sng" baseline="0" dirty="0" smtClean="0"/>
              <a:t>Circuits</a:t>
            </a:r>
            <a:r>
              <a:rPr lang="en-US" baseline="0" dirty="0" smtClean="0"/>
              <a:t> and </a:t>
            </a:r>
            <a:r>
              <a:rPr lang="en-US" b="1" u="sng" baseline="0" dirty="0" smtClean="0"/>
              <a:t>The NXT</a:t>
            </a:r>
            <a:r>
              <a:rPr lang="en-US" baseline="0" dirty="0" smtClean="0"/>
              <a:t> columns are covered in lessons 2.1 &amp; 2.2.</a:t>
            </a:r>
          </a:p>
          <a:p>
            <a:endParaRPr lang="en-US" baseline="0" dirty="0" smtClean="0"/>
          </a:p>
          <a:p>
            <a:r>
              <a:rPr lang="en-US" baseline="0" dirty="0" smtClean="0"/>
              <a:t>“I only have my class “question” the </a:t>
            </a:r>
            <a:r>
              <a:rPr lang="en-US" b="1" baseline="0" dirty="0" smtClean="0"/>
              <a:t>Circuit</a:t>
            </a:r>
            <a:r>
              <a:rPr lang="en-US" baseline="0" dirty="0" smtClean="0"/>
              <a:t> &amp; </a:t>
            </a:r>
            <a:r>
              <a:rPr lang="en-US" b="1" baseline="0" dirty="0" smtClean="0"/>
              <a:t>The NXT</a:t>
            </a:r>
            <a:r>
              <a:rPr lang="en-US" baseline="0" dirty="0" smtClean="0"/>
              <a:t> column answers.  They all want to try the rest but I tell them those columns will be used when we get to the lessons that cover that material.  An effective Hook </a:t>
            </a:r>
            <a:r>
              <a:rPr lang="en-US" baseline="0" dirty="0" smtClean="0">
                <a:sym typeface="Wingdings" pitchFamily="2" charset="2"/>
              </a:rPr>
              <a:t> “ Roger Hull</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xmlns="" val="94330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D4ED2A3C-7BEC-4E50-8BAA-6D6BC4F7E5B6}"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2FAC920C-18A3-458E-AB73-F29500532402}"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166906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B3C4A8E-3D11-4A40-B71B-C107767A41EB}"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383DECD3-99F4-45FA-8F05-71E90F42F9AE}"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38985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92E8F8-DD70-4AC7-907E-183E773B2C50}"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9EC0ABC2-60CD-4CC5-850E-778CE8186126}"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221306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B089FF1-C9B1-483D-A7AE-280C3156B5C3}"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1D79192E-0309-4E44-B0E7-C68B506DF880}"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317643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7DA05692-2874-4E2C-B780-888FA644FD73}"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7ACBDB97-C75C-4673-8821-BC6243ECBA3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224961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1E9E0605-D4A4-428E-838E-BFE2C8C23A54}"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44AD6B43-998A-4053-A5FE-7770FC828CF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277359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78BF894-FE63-44A8-944D-D0E1E3DBDBF3}"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DBF5F9">
                  <a:shade val="90000"/>
                </a:srgbClr>
              </a:solidFill>
            </a:endParaRPr>
          </a:p>
        </p:txBody>
      </p:sp>
      <p:sp>
        <p:nvSpPr>
          <p:cNvPr id="9" name="Slide Number Placeholder 8"/>
          <p:cNvSpPr>
            <a:spLocks noGrp="1"/>
          </p:cNvSpPr>
          <p:nvPr>
            <p:ph type="sldNum" sz="quarter" idx="12"/>
          </p:nvPr>
        </p:nvSpPr>
        <p:spPr/>
        <p:txBody>
          <a:bodyPr/>
          <a:lstStyle/>
          <a:p>
            <a:pPr>
              <a:defRPr/>
            </a:pPr>
            <a:fld id="{AAF5E6A0-EE6A-4095-A861-9993768CB1F7}"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8486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1CF6D7A-EE93-42E6-BF9B-6B08668698E2}"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DBF5F9">
                  <a:shade val="90000"/>
                </a:srgbClr>
              </a:solidFill>
            </a:endParaRPr>
          </a:p>
        </p:txBody>
      </p:sp>
      <p:sp>
        <p:nvSpPr>
          <p:cNvPr id="5" name="Slide Number Placeholder 4"/>
          <p:cNvSpPr>
            <a:spLocks noGrp="1"/>
          </p:cNvSpPr>
          <p:nvPr>
            <p:ph type="sldNum" sz="quarter" idx="12"/>
          </p:nvPr>
        </p:nvSpPr>
        <p:spPr/>
        <p:txBody>
          <a:bodyPr/>
          <a:lstStyle/>
          <a:p>
            <a:pPr>
              <a:defRPr/>
            </a:pPr>
            <a:fld id="{EFA09795-8913-457D-8CC7-26F56BBCC1DF}"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263837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89B5154-7358-4305-A81A-1DED6F28E614}"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DBF5F9">
                  <a:shade val="90000"/>
                </a:srgbClr>
              </a:solidFill>
            </a:endParaRPr>
          </a:p>
        </p:txBody>
      </p:sp>
      <p:sp>
        <p:nvSpPr>
          <p:cNvPr id="4" name="Slide Number Placeholder 3"/>
          <p:cNvSpPr>
            <a:spLocks noGrp="1"/>
          </p:cNvSpPr>
          <p:nvPr>
            <p:ph type="sldNum" sz="quarter" idx="12"/>
          </p:nvPr>
        </p:nvSpPr>
        <p:spPr/>
        <p:txBody>
          <a:bodyPr/>
          <a:lstStyle/>
          <a:p>
            <a:pPr>
              <a:defRPr/>
            </a:pPr>
            <a:fld id="{2E015903-08AF-41E9-A99C-6A39A46DD19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419851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D48B583-CE5B-40DD-9066-878D0E320447}"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73369F7D-816F-414B-9957-508A0FEDF74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xmlns="" val="360493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DEEEE53-63A4-4B38-87E6-10FC0BC5CED8}" type="datetimeFigureOut">
              <a:rPr lang="en-US" smtClean="0">
                <a:solidFill>
                  <a:srgbClr val="DBF5F9">
                    <a:shade val="90000"/>
                  </a:srgbClr>
                </a:solidFill>
              </a:rPr>
              <a:pPr>
                <a:defRPr/>
              </a:pPr>
              <a:t>3/7/2013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E95FDEC2-B4DB-4EED-83D7-D50AB182EFB0}" type="slidenum">
              <a:rPr lang="en-US" smtClean="0">
                <a:solidFill>
                  <a:srgbClr val="DBF5F9">
                    <a:shade val="90000"/>
                  </a:srgbClr>
                </a:solidFill>
              </a:rPr>
              <a:pPr>
                <a:defRPr/>
              </a:pPr>
              <a:t>‹#›</a:t>
            </a:fld>
            <a:endParaRPr lang="en-US" dirty="0">
              <a:solidFill>
                <a:srgbClr val="DBF5F9">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Tree>
    <p:extLst>
      <p:ext uri="{BB962C8B-B14F-4D97-AF65-F5344CB8AC3E}">
        <p14:creationId xmlns:p14="http://schemas.microsoft.com/office/powerpoint/2010/main" xmlns="" val="263372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fld id="{C0AF8018-8B95-4489-8BFA-FAE64DF28CC0}" type="datetimeFigureOut">
              <a:rPr lang="en-US" smtClean="0">
                <a:solidFill>
                  <a:srgbClr val="DBF5F9">
                    <a:shade val="90000"/>
                  </a:srgbClr>
                </a:solidFill>
                <a:latin typeface="Arial" charset="0"/>
                <a:cs typeface="Arial" charset="0"/>
              </a:rPr>
              <a:pPr fontAlgn="base">
                <a:spcBef>
                  <a:spcPct val="0"/>
                </a:spcBef>
                <a:spcAft>
                  <a:spcPct val="0"/>
                </a:spcAft>
                <a:defRPr/>
              </a:pPr>
              <a:t>3/7/2013</a:t>
            </a:fld>
            <a:endParaRPr lang="en-US" dirty="0">
              <a:solidFill>
                <a:srgbClr val="DBF5F9">
                  <a:shade val="90000"/>
                </a:srgbClr>
              </a:solidFill>
              <a:latin typeface="Arial" charset="0"/>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DBF5F9">
                  <a:shade val="90000"/>
                </a:srgbClr>
              </a:solidFill>
              <a:latin typeface="Arial" charset="0"/>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9141D3D1-0E21-4B2B-9C65-145B0E1EB438}" type="slidenum">
              <a:rPr lang="en-US" smtClean="0">
                <a:solidFill>
                  <a:srgbClr val="DBF5F9">
                    <a:shade val="90000"/>
                  </a:srgbClr>
                </a:solidFill>
                <a:latin typeface="Arial" charset="0"/>
                <a:cs typeface="Arial" charset="0"/>
              </a:rPr>
              <a:pPr fontAlgn="base">
                <a:spcBef>
                  <a:spcPct val="0"/>
                </a:spcBef>
                <a:spcAft>
                  <a:spcPct val="0"/>
                </a:spcAft>
                <a:defRPr/>
              </a:pPr>
              <a:t>‹#›</a:t>
            </a:fld>
            <a:endParaRPr lang="en-US" dirty="0">
              <a:solidFill>
                <a:srgbClr val="DBF5F9">
                  <a:shade val="90000"/>
                </a:srgbClr>
              </a:solidFill>
              <a:latin typeface="Arial" charset="0"/>
              <a:cs typeface="Arial" charset="0"/>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grpSp>
    </p:spTree>
    <p:extLst>
      <p:ext uri="{BB962C8B-B14F-4D97-AF65-F5344CB8AC3E}">
        <p14:creationId xmlns:p14="http://schemas.microsoft.com/office/powerpoint/2010/main" xmlns="" val="3077678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file:///C:\Program%20Files\Robotics%20Academy\NXT%20Video%20Trainer%202.0\basics\poweringnxt\poweringnxt.html" TargetMode="External"/><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file:///C:\Program%20Files\Robotics%20Academy\NXT%20Video%20Trainer%202.0\index.html" TargetMode="External"/><Relationship Id="rId4" Type="http://schemas.openxmlformats.org/officeDocument/2006/relationships/hyperlink" Target="http://learn.cs2n.org/course/view.php?id=2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emrobotics.cs.pdx.edu/sites/default/files/Unit_Review_Circuits_Computers_Jeopardy.pp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828800"/>
          </a:xfrm>
        </p:spPr>
        <p:txBody>
          <a:bodyPr/>
          <a:lstStyle/>
          <a:p>
            <a:pPr algn="ctr">
              <a:defRPr/>
            </a:pPr>
            <a:r>
              <a:rPr lang="en-US" dirty="0"/>
              <a:t>Powering the NXT</a:t>
            </a:r>
            <a:r>
              <a:rPr lang="en-US" dirty="0" smtClean="0"/>
              <a:t/>
            </a:r>
            <a:br>
              <a:rPr lang="en-US" dirty="0" smtClean="0"/>
            </a:br>
            <a:r>
              <a:rPr lang="en-US" dirty="0" smtClean="0"/>
              <a:t> U2C3</a:t>
            </a:r>
            <a:endParaRPr lang="en-US" dirty="0"/>
          </a:p>
        </p:txBody>
      </p:sp>
    </p:spTree>
    <p:extLst>
      <p:ext uri="{BB962C8B-B14F-4D97-AF65-F5344CB8AC3E}">
        <p14:creationId xmlns:p14="http://schemas.microsoft.com/office/powerpoint/2010/main" xmlns="" val="2638922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81000"/>
            <a:ext cx="9144000" cy="495300"/>
          </a:xfrm>
        </p:spPr>
        <p:txBody>
          <a:bodyPr>
            <a:noAutofit/>
          </a:bodyPr>
          <a:lstStyle/>
          <a:p>
            <a:pPr algn="ctr">
              <a:defRPr/>
            </a:pPr>
            <a:r>
              <a:rPr lang="en-US" sz="5000" dirty="0"/>
              <a:t>2.3 Powering the NXT</a:t>
            </a:r>
          </a:p>
        </p:txBody>
      </p:sp>
      <p:sp>
        <p:nvSpPr>
          <p:cNvPr id="3075" name="Subtitle 2"/>
          <p:cNvSpPr>
            <a:spLocks noGrp="1"/>
          </p:cNvSpPr>
          <p:nvPr>
            <p:ph type="subTitle" idx="1"/>
          </p:nvPr>
        </p:nvSpPr>
        <p:spPr>
          <a:xfrm>
            <a:off x="304800" y="990600"/>
            <a:ext cx="8534400" cy="5486400"/>
          </a:xfrm>
        </p:spPr>
        <p:txBody>
          <a:bodyPr>
            <a:noAutofit/>
          </a:bodyPr>
          <a:lstStyle/>
          <a:p>
            <a:pPr algn="l"/>
            <a:r>
              <a:rPr lang="en-US" sz="2400" b="1" dirty="0" smtClean="0">
                <a:solidFill>
                  <a:schemeClr val="bg1"/>
                </a:solidFill>
              </a:rPr>
              <a:t>Overview: </a:t>
            </a:r>
          </a:p>
          <a:p>
            <a:pPr algn="l"/>
            <a:r>
              <a:rPr lang="en-US" sz="2400" b="1" dirty="0">
                <a:solidFill>
                  <a:schemeClr val="bg1"/>
                </a:solidFill>
              </a:rPr>
              <a:t>The goal of this lesson is to explore the different power sources for the NXT and understand the advantages of each. The lesson utilizes the "Powering the NXT" video from the "Basics" menu in the "NXT Video Trainer 2.0" product from Carnegie Mellon University's Robotics Academy. </a:t>
            </a:r>
            <a:endParaRPr lang="en-US" sz="2400" b="1" dirty="0" smtClean="0">
              <a:solidFill>
                <a:schemeClr val="bg1"/>
              </a:solidFill>
            </a:endParaRPr>
          </a:p>
          <a:p>
            <a:pPr algn="l"/>
            <a:endParaRPr lang="en-US" sz="2400" b="1" dirty="0" smtClean="0">
              <a:solidFill>
                <a:schemeClr val="bg1"/>
              </a:solidFill>
            </a:endParaRPr>
          </a:p>
          <a:p>
            <a:pPr algn="l"/>
            <a:r>
              <a:rPr lang="en-US" sz="2400" b="1" dirty="0" smtClean="0">
                <a:solidFill>
                  <a:schemeClr val="bg1"/>
                </a:solidFill>
              </a:rPr>
              <a:t>Objectives:  Students will be able to:</a:t>
            </a:r>
          </a:p>
          <a:p>
            <a:pPr marL="463550" indent="-463550" algn="l">
              <a:tabLst>
                <a:tab pos="463550" algn="l"/>
              </a:tabLst>
            </a:pPr>
            <a:r>
              <a:rPr lang="en-US" sz="2400" b="1" dirty="0" smtClean="0">
                <a:solidFill>
                  <a:schemeClr val="bg1"/>
                </a:solidFill>
              </a:rPr>
              <a:t>1. 	Identify </a:t>
            </a:r>
            <a:r>
              <a:rPr lang="en-US" sz="2400" b="1" dirty="0">
                <a:solidFill>
                  <a:schemeClr val="bg1"/>
                </a:solidFill>
              </a:rPr>
              <a:t>the different ways to power the </a:t>
            </a:r>
            <a:r>
              <a:rPr lang="en-US" sz="2400" b="1" dirty="0" smtClean="0">
                <a:solidFill>
                  <a:schemeClr val="bg1"/>
                </a:solidFill>
              </a:rPr>
              <a:t>NXT</a:t>
            </a:r>
          </a:p>
          <a:p>
            <a:pPr marL="463550" indent="-463550" algn="l">
              <a:tabLst>
                <a:tab pos="463550" algn="l"/>
              </a:tabLst>
            </a:pPr>
            <a:r>
              <a:rPr lang="en-US" sz="2400" b="1" dirty="0" smtClean="0">
                <a:solidFill>
                  <a:schemeClr val="bg1"/>
                </a:solidFill>
              </a:rPr>
              <a:t>2.	</a:t>
            </a:r>
            <a:r>
              <a:rPr lang="en-US" sz="2400" b="1" dirty="0">
                <a:solidFill>
                  <a:schemeClr val="bg1"/>
                </a:solidFill>
              </a:rPr>
              <a:t>Explain the advantages of each power scheme</a:t>
            </a:r>
            <a:endParaRPr lang="en-US" sz="2400" b="1" dirty="0">
              <a:solidFill>
                <a:schemeClr val="bg1"/>
              </a:solidFill>
              <a:effectLst/>
            </a:endParaRPr>
          </a:p>
        </p:txBody>
      </p:sp>
    </p:spTree>
    <p:extLst>
      <p:ext uri="{BB962C8B-B14F-4D97-AF65-F5344CB8AC3E}">
        <p14:creationId xmlns:p14="http://schemas.microsoft.com/office/powerpoint/2010/main" xmlns="" val="10099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81000"/>
            <a:ext cx="9144000" cy="495300"/>
          </a:xfrm>
        </p:spPr>
        <p:txBody>
          <a:bodyPr>
            <a:noAutofit/>
          </a:bodyPr>
          <a:lstStyle/>
          <a:p>
            <a:pPr algn="ctr">
              <a:defRPr/>
            </a:pPr>
            <a:r>
              <a:rPr lang="en-US" sz="5000" dirty="0"/>
              <a:t>2.3 Powering the NXT</a:t>
            </a:r>
          </a:p>
        </p:txBody>
      </p:sp>
      <p:sp>
        <p:nvSpPr>
          <p:cNvPr id="3075" name="Subtitle 2"/>
          <p:cNvSpPr>
            <a:spLocks noGrp="1"/>
          </p:cNvSpPr>
          <p:nvPr>
            <p:ph type="subTitle" idx="1"/>
          </p:nvPr>
        </p:nvSpPr>
        <p:spPr>
          <a:xfrm>
            <a:off x="304800" y="762000"/>
            <a:ext cx="8534400" cy="5029200"/>
          </a:xfrm>
        </p:spPr>
        <p:txBody>
          <a:bodyPr>
            <a:noAutofit/>
          </a:bodyPr>
          <a:lstStyle/>
          <a:p>
            <a:pPr algn="ctr"/>
            <a:r>
              <a:rPr lang="en-US" sz="2400" b="1" dirty="0" smtClean="0">
                <a:solidFill>
                  <a:schemeClr val="bg1"/>
                </a:solidFill>
              </a:rPr>
              <a:t>(1:30)</a:t>
            </a:r>
          </a:p>
          <a:p>
            <a:pPr algn="ctr"/>
            <a:r>
              <a:rPr lang="en-US" sz="2000" b="1" dirty="0" smtClean="0">
                <a:solidFill>
                  <a:schemeClr val="bg1"/>
                </a:solidFill>
              </a:rPr>
              <a:t>The </a:t>
            </a:r>
            <a:r>
              <a:rPr lang="en-US" sz="2000" b="1" dirty="0">
                <a:solidFill>
                  <a:schemeClr val="bg1"/>
                </a:solidFill>
              </a:rPr>
              <a:t>lesson utilizes the "Powering the NXT" video from the "Basics" menu in the "NXT Video Trainer 2.0" product from Carnegie Mellon University's Robotics Academy</a:t>
            </a:r>
            <a:r>
              <a:rPr lang="en-US" sz="2000" b="1" dirty="0" smtClean="0">
                <a:solidFill>
                  <a:schemeClr val="bg1"/>
                </a:solidFill>
              </a:rPr>
              <a:t>.</a:t>
            </a:r>
          </a:p>
          <a:p>
            <a:pPr algn="ctr"/>
            <a:endParaRPr lang="en-US" sz="100" b="1" dirty="0" smtClean="0">
              <a:solidFill>
                <a:schemeClr val="bg1"/>
              </a:solidFill>
            </a:endParaRPr>
          </a:p>
          <a:p>
            <a:pPr algn="ctr"/>
            <a:r>
              <a:rPr lang="en-US" sz="2400" b="1" dirty="0" smtClean="0">
                <a:solidFill>
                  <a:schemeClr val="bg1"/>
                </a:solidFill>
                <a:hlinkClick r:id="rId3" action="ppaction://hlinkfile"/>
              </a:rPr>
              <a:t>C: Video </a:t>
            </a:r>
            <a:r>
              <a:rPr lang="en-US" sz="2400" b="1" dirty="0">
                <a:solidFill>
                  <a:schemeClr val="bg1"/>
                </a:solidFill>
                <a:hlinkClick r:id="rId3" action="ppaction://hlinkfile"/>
              </a:rPr>
              <a:t>Trainer 2.0</a:t>
            </a:r>
            <a:r>
              <a:rPr lang="en-US" sz="2400" b="1" dirty="0">
                <a:solidFill>
                  <a:schemeClr val="bg1"/>
                </a:solidFill>
              </a:rPr>
              <a:t>  </a:t>
            </a:r>
            <a:r>
              <a:rPr lang="en-US" sz="2400" b="1" dirty="0" smtClean="0">
                <a:solidFill>
                  <a:schemeClr val="bg1"/>
                </a:solidFill>
              </a:rPr>
              <a:t>                  </a:t>
            </a:r>
            <a:r>
              <a:rPr lang="en-US" sz="2400" b="1" dirty="0" smtClean="0">
                <a:solidFill>
                  <a:schemeClr val="bg1"/>
                </a:solidFill>
                <a:hlinkClick r:id="rId4"/>
              </a:rPr>
              <a:t>Online </a:t>
            </a:r>
            <a:r>
              <a:rPr lang="en-US" sz="2400" b="1" dirty="0">
                <a:solidFill>
                  <a:schemeClr val="bg1"/>
                </a:solidFill>
                <a:hlinkClick r:id="rId4"/>
              </a:rPr>
              <a:t>Video Trainer </a:t>
            </a:r>
            <a:r>
              <a:rPr lang="en-US" sz="2400" b="1" dirty="0" smtClean="0">
                <a:solidFill>
                  <a:schemeClr val="bg1"/>
                </a:solidFill>
                <a:hlinkClick r:id="rId4"/>
              </a:rPr>
              <a:t>2.0</a:t>
            </a:r>
            <a:endParaRPr lang="en-US" sz="2400" b="1" dirty="0" smtClean="0">
              <a:solidFill>
                <a:schemeClr val="bg1"/>
              </a:solidFill>
            </a:endParaRPr>
          </a:p>
          <a:p>
            <a:pPr algn="ctr"/>
            <a:r>
              <a:rPr lang="en-US" sz="600" b="1" dirty="0" smtClean="0">
                <a:solidFill>
                  <a:schemeClr val="bg1"/>
                </a:solidFill>
                <a:hlinkClick r:id="rId4"/>
              </a:rPr>
              <a:t>C:\Program Files (x86)\Robotics Academy\NXT Video Trainer 2.0\index.html</a:t>
            </a:r>
            <a:r>
              <a:rPr lang="en-US" sz="600" b="1" dirty="0" smtClean="0">
                <a:solidFill>
                  <a:schemeClr val="bg1"/>
                </a:solidFill>
              </a:rPr>
              <a:t>                                                                                                            </a:t>
            </a:r>
            <a:r>
              <a:rPr lang="en-US" sz="1100" b="1" dirty="0" smtClean="0">
                <a:solidFill>
                  <a:schemeClr val="bg1"/>
                </a:solidFill>
                <a:hlinkClick r:id="rId4"/>
              </a:rPr>
              <a:t>http</a:t>
            </a:r>
            <a:r>
              <a:rPr lang="en-US" sz="1100" b="1" dirty="0">
                <a:solidFill>
                  <a:schemeClr val="bg1"/>
                </a:solidFill>
                <a:hlinkClick r:id="rId4"/>
              </a:rPr>
              <a:t>://</a:t>
            </a:r>
            <a:r>
              <a:rPr lang="en-US" sz="1100" b="1" dirty="0" smtClean="0">
                <a:solidFill>
                  <a:schemeClr val="bg1"/>
                </a:solidFill>
                <a:hlinkClick r:id="rId4"/>
              </a:rPr>
              <a:t>learn.cs2n.org/course/view.php?id=20</a:t>
            </a:r>
            <a:r>
              <a:rPr lang="en-US" sz="1100" b="1" dirty="0" smtClean="0">
                <a:solidFill>
                  <a:schemeClr val="bg1"/>
                </a:solidFill>
              </a:rPr>
              <a:t> </a:t>
            </a:r>
            <a:endParaRPr lang="en-US" sz="1100" b="1" dirty="0" smtClean="0">
              <a:solidFill>
                <a:schemeClr val="bg1"/>
              </a:solidFill>
            </a:endParaRPr>
          </a:p>
          <a:p>
            <a:pPr algn="l"/>
            <a:r>
              <a:rPr lang="en-US" sz="600" b="1" dirty="0" smtClean="0">
                <a:solidFill>
                  <a:schemeClr val="bg1"/>
                </a:solidFill>
                <a:hlinkClick r:id="rId5" action="ppaction://hlinkfile"/>
              </a:rPr>
              <a:t>file:///C:/</a:t>
            </a:r>
            <a:r>
              <a:rPr lang="en-US" sz="600" b="1" dirty="0" smtClean="0">
                <a:solidFill>
                  <a:schemeClr val="bg1"/>
                </a:solidFill>
                <a:hlinkClick r:id="rId5" action="ppaction://hlinkfile"/>
              </a:rPr>
              <a:t>Program%20Files/Robotics%20Academy/NXT%20Video%20Trainer%202.0/index.html</a:t>
            </a:r>
            <a:r>
              <a:rPr lang="en-US" sz="600" b="1" dirty="0" smtClean="0">
                <a:solidFill>
                  <a:schemeClr val="bg1"/>
                </a:solidFill>
              </a:rPr>
              <a:t> </a:t>
            </a:r>
          </a:p>
          <a:p>
            <a:pPr algn="l"/>
            <a:endParaRPr lang="en-US" sz="1100" b="1" dirty="0" smtClean="0">
              <a:solidFill>
                <a:schemeClr val="bg1"/>
              </a:solidFill>
            </a:endParaRPr>
          </a:p>
          <a:p>
            <a:pPr algn="ctr"/>
            <a:endParaRPr lang="en-US" sz="2400" b="1" dirty="0" smtClean="0">
              <a:solidFill>
                <a:schemeClr val="bg1"/>
              </a:solidFill>
            </a:endParaRPr>
          </a:p>
          <a:p>
            <a:pPr algn="ctr"/>
            <a:endParaRPr lang="en-US" sz="2400" b="1" dirty="0" smtClean="0">
              <a:solidFill>
                <a:schemeClr val="bg1"/>
              </a:solidFill>
            </a:endParaRP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04800" y="3238500"/>
            <a:ext cx="3215897" cy="31622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844290" y="2971800"/>
            <a:ext cx="5076825" cy="3695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83662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Review Question 1</a:t>
            </a:r>
          </a:p>
        </p:txBody>
      </p:sp>
      <p:sp>
        <p:nvSpPr>
          <p:cNvPr id="15364" name="Content Placeholder 2"/>
          <p:cNvSpPr>
            <a:spLocks noGrp="1"/>
          </p:cNvSpPr>
          <p:nvPr>
            <p:ph idx="1"/>
          </p:nvPr>
        </p:nvSpPr>
        <p:spPr>
          <a:xfrm>
            <a:off x="304800" y="1828800"/>
            <a:ext cx="8839200" cy="4495800"/>
          </a:xfrm>
        </p:spPr>
        <p:txBody>
          <a:bodyPr>
            <a:normAutofit/>
          </a:bodyPr>
          <a:lstStyle/>
          <a:p>
            <a:pPr>
              <a:buNone/>
            </a:pPr>
            <a:endParaRPr lang="en-US" dirty="0"/>
          </a:p>
          <a:p>
            <a:pPr marL="0" indent="0">
              <a:buNone/>
            </a:pPr>
            <a:r>
              <a:rPr lang="en-US" dirty="0">
                <a:solidFill>
                  <a:schemeClr val="bg1"/>
                </a:solidFill>
              </a:rPr>
              <a:t>What are the power source options for the NXT? </a:t>
            </a:r>
            <a:r>
              <a:rPr lang="en-US" dirty="0" smtClean="0">
                <a:solidFill>
                  <a:schemeClr val="bg1"/>
                </a:solidFill>
              </a:rPr>
              <a:t> </a:t>
            </a:r>
          </a:p>
          <a:p>
            <a:pPr marL="0" indent="0">
              <a:buNone/>
            </a:pPr>
            <a:r>
              <a:rPr lang="en-US" dirty="0" smtClean="0">
                <a:solidFill>
                  <a:schemeClr val="bg1"/>
                </a:solidFill>
              </a:rPr>
              <a:t>Why </a:t>
            </a:r>
            <a:r>
              <a:rPr lang="en-US" dirty="0">
                <a:solidFill>
                  <a:schemeClr val="bg1"/>
                </a:solidFill>
              </a:rPr>
              <a:t>might you want to power your NXT this/these way/s?</a:t>
            </a:r>
          </a:p>
          <a:p>
            <a:pPr eaLnBrk="1" hangingPunct="1">
              <a:buFont typeface="Arial" charset="0"/>
              <a:buNone/>
            </a:pPr>
            <a:endParaRPr lang="en-US" dirty="0" smtClean="0">
              <a:solidFill>
                <a:schemeClr val="bg1"/>
              </a:solidFill>
            </a:endParaRPr>
          </a:p>
        </p:txBody>
      </p:sp>
    </p:spTree>
    <p:extLst>
      <p:ext uri="{BB962C8B-B14F-4D97-AF65-F5344CB8AC3E}">
        <p14:creationId xmlns:p14="http://schemas.microsoft.com/office/powerpoint/2010/main" xmlns="" val="4049041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smtClean="0"/>
              <a:t>Review Question 1</a:t>
            </a:r>
          </a:p>
        </p:txBody>
      </p:sp>
      <p:sp>
        <p:nvSpPr>
          <p:cNvPr id="15364" name="Content Placeholder 2"/>
          <p:cNvSpPr>
            <a:spLocks noGrp="1"/>
          </p:cNvSpPr>
          <p:nvPr>
            <p:ph idx="1"/>
          </p:nvPr>
        </p:nvSpPr>
        <p:spPr>
          <a:xfrm>
            <a:off x="304800" y="1935480"/>
            <a:ext cx="8839200" cy="4922520"/>
          </a:xfrm>
        </p:spPr>
        <p:txBody>
          <a:bodyPr>
            <a:normAutofit fontScale="92500" lnSpcReduction="10000"/>
          </a:bodyPr>
          <a:lstStyle/>
          <a:p>
            <a:pPr>
              <a:buNone/>
            </a:pPr>
            <a:endParaRPr lang="en-US" sz="3000" dirty="0">
              <a:solidFill>
                <a:schemeClr val="bg1"/>
              </a:solidFill>
            </a:endParaRPr>
          </a:p>
          <a:p>
            <a:pPr marL="0" indent="0">
              <a:buNone/>
            </a:pPr>
            <a:r>
              <a:rPr lang="en-US" sz="2800" dirty="0" smtClean="0">
                <a:solidFill>
                  <a:schemeClr val="bg1"/>
                </a:solidFill>
              </a:rPr>
              <a:t>What are the power source options for the NXT?  </a:t>
            </a:r>
            <a:endParaRPr lang="en-US" sz="2800" dirty="0" smtClean="0">
              <a:solidFill>
                <a:schemeClr val="bg1"/>
              </a:solidFill>
            </a:endParaRPr>
          </a:p>
          <a:p>
            <a:pPr marL="0" indent="0">
              <a:buNone/>
            </a:pPr>
            <a:r>
              <a:rPr lang="en-US" sz="2800" dirty="0" smtClean="0">
                <a:solidFill>
                  <a:schemeClr val="bg1"/>
                </a:solidFill>
              </a:rPr>
              <a:t>Why </a:t>
            </a:r>
            <a:r>
              <a:rPr lang="en-US" sz="2800" dirty="0">
                <a:solidFill>
                  <a:schemeClr val="bg1"/>
                </a:solidFill>
              </a:rPr>
              <a:t>might you want to power your NXT </a:t>
            </a:r>
            <a:r>
              <a:rPr lang="en-US" sz="2800" dirty="0" smtClean="0">
                <a:solidFill>
                  <a:schemeClr val="bg1"/>
                </a:solidFill>
              </a:rPr>
              <a:t>this/these way/s?</a:t>
            </a:r>
          </a:p>
          <a:p>
            <a:pPr marL="850392" lvl="1" indent="-457200">
              <a:buFont typeface="+mj-lt"/>
              <a:buAutoNum type="alphaLcPeriod"/>
            </a:pPr>
            <a:endParaRPr lang="en-US" dirty="0" smtClean="0">
              <a:solidFill>
                <a:srgbClr val="FFFF00"/>
              </a:solidFill>
            </a:endParaRPr>
          </a:p>
          <a:p>
            <a:pPr marL="4286250" lvl="1" indent="-3771900">
              <a:buNone/>
              <a:tabLst>
                <a:tab pos="514350" algn="l"/>
                <a:tab pos="4286250" algn="l"/>
              </a:tabLst>
            </a:pPr>
            <a:r>
              <a:rPr lang="en-US" b="1" dirty="0" smtClean="0">
                <a:solidFill>
                  <a:srgbClr val="FFFF00"/>
                </a:solidFill>
              </a:rPr>
              <a:t>Rechargeable Battery pack – 	Mobility, Cost</a:t>
            </a:r>
          </a:p>
          <a:p>
            <a:pPr marL="4286250" lvl="1" indent="-3771900">
              <a:buNone/>
              <a:tabLst>
                <a:tab pos="514350" algn="l"/>
                <a:tab pos="4286250" algn="l"/>
              </a:tabLst>
            </a:pPr>
            <a:endParaRPr lang="en-US" b="1" dirty="0" smtClean="0">
              <a:solidFill>
                <a:srgbClr val="FFFF00"/>
              </a:solidFill>
            </a:endParaRPr>
          </a:p>
          <a:p>
            <a:pPr marL="4286250" lvl="1" indent="-3771900">
              <a:buFont typeface="+mj-lt"/>
              <a:buAutoNum type="alphaLcPeriod"/>
              <a:tabLst>
                <a:tab pos="514350" algn="l"/>
                <a:tab pos="4286250" algn="l"/>
              </a:tabLst>
            </a:pPr>
            <a:endParaRPr lang="en-US" b="1" dirty="0" smtClean="0">
              <a:solidFill>
                <a:srgbClr val="FFFF00"/>
              </a:solidFill>
            </a:endParaRPr>
          </a:p>
          <a:p>
            <a:pPr marL="4286250" lvl="1" indent="-3771900">
              <a:buNone/>
              <a:tabLst>
                <a:tab pos="514350" algn="l"/>
                <a:tab pos="4286250" algn="l"/>
              </a:tabLst>
            </a:pPr>
            <a:r>
              <a:rPr lang="en-US" b="1" dirty="0" smtClean="0">
                <a:solidFill>
                  <a:srgbClr val="FFFF00"/>
                </a:solidFill>
              </a:rPr>
              <a:t>AA batteries – 	thinner </a:t>
            </a:r>
            <a:r>
              <a:rPr lang="en-US" b="1" dirty="0">
                <a:solidFill>
                  <a:srgbClr val="FFFF00"/>
                </a:solidFill>
              </a:rPr>
              <a:t>brick, longer life near full charge, no waiting for recharge </a:t>
            </a:r>
          </a:p>
          <a:p>
            <a:pPr marL="4286250" lvl="1" indent="-3771900">
              <a:buFont typeface="+mj-lt"/>
              <a:buAutoNum type="alphaLcPeriod"/>
              <a:tabLst>
                <a:tab pos="514350" algn="l"/>
                <a:tab pos="4286250" algn="l"/>
              </a:tabLst>
            </a:pPr>
            <a:endParaRPr lang="en-US" b="1" dirty="0">
              <a:solidFill>
                <a:srgbClr val="FFFF00"/>
              </a:solidFill>
            </a:endParaRPr>
          </a:p>
          <a:p>
            <a:pPr marL="4286250" lvl="1" indent="-3771900">
              <a:buNone/>
              <a:tabLst>
                <a:tab pos="514350" algn="l"/>
                <a:tab pos="4286250" algn="l"/>
              </a:tabLst>
            </a:pPr>
            <a:r>
              <a:rPr lang="en-US" b="1" dirty="0">
                <a:solidFill>
                  <a:srgbClr val="FFFF00"/>
                </a:solidFill>
              </a:rPr>
              <a:t>AC adaptor – </a:t>
            </a:r>
            <a:r>
              <a:rPr lang="en-US" b="1" dirty="0" smtClean="0">
                <a:solidFill>
                  <a:srgbClr val="FFFF00"/>
                </a:solidFill>
              </a:rPr>
              <a:t>	no </a:t>
            </a:r>
            <a:r>
              <a:rPr lang="en-US" b="1" dirty="0">
                <a:solidFill>
                  <a:srgbClr val="FFFF00"/>
                </a:solidFill>
              </a:rPr>
              <a:t>battery life issues, runs indefinitely</a:t>
            </a:r>
          </a:p>
          <a:p>
            <a:pPr marL="514350" indent="-514350">
              <a:buAutoNum type="alphaLcPeriod"/>
            </a:pPr>
            <a:endParaRPr lang="en-US" dirty="0">
              <a:solidFill>
                <a:srgbClr val="FFFF00"/>
              </a:solidFill>
            </a:endParaRPr>
          </a:p>
          <a:p>
            <a:pPr marL="514350" indent="-514350" eaLnBrk="1" hangingPunct="1">
              <a:buFont typeface="+mj-lt"/>
              <a:buAutoNum type="alphaLcPeriod"/>
            </a:pPr>
            <a:endParaRPr lang="en-US" dirty="0" smtClean="0">
              <a:solidFill>
                <a:schemeClr val="bg1"/>
              </a:solidFill>
            </a:endParaRPr>
          </a:p>
        </p:txBody>
      </p:sp>
    </p:spTree>
    <p:extLst>
      <p:ext uri="{BB962C8B-B14F-4D97-AF65-F5344CB8AC3E}">
        <p14:creationId xmlns:p14="http://schemas.microsoft.com/office/powerpoint/2010/main" xmlns="" val="1361644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Review Question 2</a:t>
            </a:r>
          </a:p>
        </p:txBody>
      </p:sp>
      <p:sp>
        <p:nvSpPr>
          <p:cNvPr id="15364" name="Content Placeholder 2"/>
          <p:cNvSpPr>
            <a:spLocks noGrp="1"/>
          </p:cNvSpPr>
          <p:nvPr>
            <p:ph idx="1"/>
          </p:nvPr>
        </p:nvSpPr>
        <p:spPr>
          <a:xfrm>
            <a:off x="304800" y="1828800"/>
            <a:ext cx="8382000" cy="4495800"/>
          </a:xfrm>
        </p:spPr>
        <p:txBody>
          <a:bodyPr>
            <a:normAutofit/>
          </a:bodyPr>
          <a:lstStyle/>
          <a:p>
            <a:pPr>
              <a:buNone/>
            </a:pPr>
            <a:endParaRPr lang="en-US" dirty="0"/>
          </a:p>
          <a:p>
            <a:pPr marL="0" indent="0">
              <a:buNone/>
            </a:pPr>
            <a:r>
              <a:rPr lang="en-US" dirty="0">
                <a:solidFill>
                  <a:schemeClr val="bg1"/>
                </a:solidFill>
              </a:rPr>
              <a:t>When charging the battery pack how do you know when it is done </a:t>
            </a:r>
            <a:r>
              <a:rPr lang="en-US" dirty="0" smtClean="0">
                <a:solidFill>
                  <a:schemeClr val="bg1"/>
                </a:solidFill>
              </a:rPr>
              <a:t>charging?</a:t>
            </a:r>
          </a:p>
        </p:txBody>
      </p:sp>
    </p:spTree>
    <p:extLst>
      <p:ext uri="{BB962C8B-B14F-4D97-AF65-F5344CB8AC3E}">
        <p14:creationId xmlns:p14="http://schemas.microsoft.com/office/powerpoint/2010/main" xmlns="" val="2045353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dirty="0" smtClean="0"/>
              <a:t>Review Question 2</a:t>
            </a:r>
          </a:p>
        </p:txBody>
      </p:sp>
      <p:sp>
        <p:nvSpPr>
          <p:cNvPr id="15364" name="Content Placeholder 2"/>
          <p:cNvSpPr>
            <a:spLocks noGrp="1"/>
          </p:cNvSpPr>
          <p:nvPr>
            <p:ph idx="1"/>
          </p:nvPr>
        </p:nvSpPr>
        <p:spPr>
          <a:xfrm>
            <a:off x="304800" y="1828800"/>
            <a:ext cx="8382000" cy="4495800"/>
          </a:xfrm>
        </p:spPr>
        <p:txBody>
          <a:bodyPr>
            <a:normAutofit/>
          </a:bodyPr>
          <a:lstStyle/>
          <a:p>
            <a:pPr>
              <a:buNone/>
            </a:pPr>
            <a:endParaRPr lang="en-US" dirty="0"/>
          </a:p>
          <a:p>
            <a:pPr marL="0" indent="0">
              <a:buNone/>
            </a:pPr>
            <a:r>
              <a:rPr lang="en-US" dirty="0">
                <a:solidFill>
                  <a:schemeClr val="bg1"/>
                </a:solidFill>
              </a:rPr>
              <a:t>When charging the battery pack how do you know when it is done </a:t>
            </a:r>
            <a:r>
              <a:rPr lang="en-US" dirty="0" smtClean="0">
                <a:solidFill>
                  <a:schemeClr val="bg1"/>
                </a:solidFill>
              </a:rPr>
              <a:t>charging?</a:t>
            </a:r>
          </a:p>
          <a:p>
            <a:pPr marL="0" indent="0">
              <a:buNone/>
            </a:pPr>
            <a:endParaRPr lang="en-US" dirty="0">
              <a:solidFill>
                <a:schemeClr val="bg1"/>
              </a:solidFill>
            </a:endParaRPr>
          </a:p>
          <a:p>
            <a:pPr marL="0" indent="0">
              <a:buNone/>
            </a:pPr>
            <a:r>
              <a:rPr lang="en-US" dirty="0">
                <a:solidFill>
                  <a:srgbClr val="FFFF00"/>
                </a:solidFill>
              </a:rPr>
              <a:t>The red light on the Battery turns off</a:t>
            </a:r>
          </a:p>
          <a:p>
            <a:pPr marL="0" indent="0">
              <a:buNone/>
            </a:pPr>
            <a:endParaRPr lang="en-US" dirty="0" smtClean="0">
              <a:solidFill>
                <a:schemeClr val="bg1"/>
              </a:solidFill>
            </a:endParaRPr>
          </a:p>
        </p:txBody>
      </p:sp>
    </p:spTree>
    <p:extLst>
      <p:ext uri="{BB962C8B-B14F-4D97-AF65-F5344CB8AC3E}">
        <p14:creationId xmlns:p14="http://schemas.microsoft.com/office/powerpoint/2010/main" xmlns="" val="2817409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Circuits </a:t>
            </a:r>
            <a:r>
              <a:rPr lang="en-US" dirty="0" smtClean="0"/>
              <a:t>&amp; Computers</a:t>
            </a:r>
            <a:r>
              <a:rPr lang="en-US" dirty="0"/>
              <a:t> </a:t>
            </a:r>
            <a:r>
              <a:rPr lang="en-US" dirty="0" smtClean="0"/>
              <a:t>- Review</a:t>
            </a:r>
            <a:endParaRPr lang="en-US" dirty="0"/>
          </a:p>
        </p:txBody>
      </p:sp>
      <p:sp>
        <p:nvSpPr>
          <p:cNvPr id="3" name="Content Placeholder 2"/>
          <p:cNvSpPr>
            <a:spLocks noGrp="1"/>
          </p:cNvSpPr>
          <p:nvPr>
            <p:ph idx="1"/>
          </p:nvPr>
        </p:nvSpPr>
        <p:spPr/>
        <p:txBody>
          <a:bodyPr/>
          <a:lstStyle/>
          <a:p>
            <a:pPr algn="ctr"/>
            <a:r>
              <a:rPr lang="en-US" dirty="0" smtClean="0">
                <a:hlinkClick r:id="rId3"/>
              </a:rPr>
              <a:t>Jeopardy</a:t>
            </a:r>
            <a:endParaRPr lang="en-US" dirty="0"/>
          </a:p>
        </p:txBody>
      </p:sp>
    </p:spTree>
    <p:extLst>
      <p:ext uri="{BB962C8B-B14F-4D97-AF65-F5344CB8AC3E}">
        <p14:creationId xmlns:p14="http://schemas.microsoft.com/office/powerpoint/2010/main" xmlns="" val="4163416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429</Words>
  <Application>Microsoft Office PowerPoint</Application>
  <PresentationFormat>On-screen Show (4:3)</PresentationFormat>
  <Paragraphs>74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Powering the NXT  U2C3</vt:lpstr>
      <vt:lpstr>2.3 Powering the NXT</vt:lpstr>
      <vt:lpstr>2.3 Powering the NXT</vt:lpstr>
      <vt:lpstr>Review Question 1</vt:lpstr>
      <vt:lpstr>Review Question 1</vt:lpstr>
      <vt:lpstr>Review Question 2</vt:lpstr>
      <vt:lpstr>Review Question 2</vt:lpstr>
      <vt:lpstr>Slide 8</vt:lpstr>
      <vt:lpstr>Circuits &amp; Computers - Review</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Powering the NXT  U2C3</dc:title>
  <dc:creator>tmann</dc:creator>
  <cp:lastModifiedBy>tmann</cp:lastModifiedBy>
  <cp:revision>16</cp:revision>
  <dcterms:created xsi:type="dcterms:W3CDTF">2013-03-07T15:54:22Z</dcterms:created>
  <dcterms:modified xsi:type="dcterms:W3CDTF">2013-03-07T20:11:36Z</dcterms:modified>
</cp:coreProperties>
</file>